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1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8" r:id="rId3"/>
    <p:sldId id="276" r:id="rId4"/>
    <p:sldId id="259" r:id="rId5"/>
    <p:sldId id="289" r:id="rId6"/>
    <p:sldId id="290" r:id="rId7"/>
    <p:sldId id="279" r:id="rId8"/>
    <p:sldId id="261" r:id="rId9"/>
    <p:sldId id="348" r:id="rId10"/>
    <p:sldId id="296" r:id="rId11"/>
    <p:sldId id="349" r:id="rId12"/>
    <p:sldId id="350" r:id="rId13"/>
    <p:sldId id="351" r:id="rId14"/>
    <p:sldId id="346" r:id="rId15"/>
    <p:sldId id="260" r:id="rId16"/>
    <p:sldId id="352" r:id="rId17"/>
    <p:sldId id="353" r:id="rId18"/>
    <p:sldId id="354" r:id="rId19"/>
    <p:sldId id="355" r:id="rId20"/>
    <p:sldId id="356" r:id="rId21"/>
    <p:sldId id="35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AA875-617F-4FFE-86C2-56BC64CE223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1D33B-C258-4423-BDF0-67D36E49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7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9549-5A20-44FD-8EA1-B16F2FB225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Transformer based models like BERT ( have been found to be very effective across a large number of natural language processing (NLP) tasks. 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9549-5A20-44FD-8EA1-B16F2FB225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0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Therefore, the next logical step is to see which of these Transformer representations most effectively drive the linear mapping between language models and the brain in the context of NLP tasks. </a:t>
            </a:r>
          </a:p>
          <a:p>
            <a:endParaRPr lang="en-US"/>
          </a:p>
          <a:p>
            <a:r>
              <a:rPr lang="en-US"/>
              <a:t>Gauthier and Levy (2019) fine-tune a pretrained BERT model on multiple tasks to find tasks best correlated with high decoding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9549-5A20-44FD-8EA1-B16F2FB225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Therefore, the next logical step is to see which of these Transformer representations most effectively drive the linear mapping between language models and the brain in the context of NLP tasks. </a:t>
            </a:r>
          </a:p>
          <a:p>
            <a:endParaRPr lang="en-US"/>
          </a:p>
          <a:p>
            <a:r>
              <a:rPr lang="en-US"/>
              <a:t>Gauthier and Levy (2019) fine-tune a pretrained BERT model on multiple tasks to find tasks best correlated with high decoding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9549-5A20-44FD-8EA1-B16F2FB225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D946-ECAB-F9A9-99C7-2CCE9DB4E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9CD9C-FF6E-D53F-EC49-7E962255F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15DC6-35C8-018E-354A-D9C808AC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A930-1C4F-F20A-ED32-0E98557D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9BE32-2D64-733C-2B64-F1EDE65D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5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9F4E-3A6C-5C83-1BDE-3A5AA097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96424-E5BF-3886-F09D-278300230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74ABE-88A0-C4FD-A7D5-C330B6E7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845B-5CD7-4481-492A-0B5B1DA6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B7C5-0523-A306-491A-C449C9F2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4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BC32D-D5EF-0686-D78F-3B723C21A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4B105-1D7F-4FB6-7FD6-C2A7B1AB9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70623-11D2-EE6C-4CC6-FF6311E7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A4CF2-5345-5151-DD41-369565F7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E03A0-49BC-B72B-824B-47B8A937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C49D-C397-310C-0F69-B97034DE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2E09-6E3C-0EE8-84FB-F2B2B7CAF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12C34-85A9-7B89-655E-F8B515B5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BEF9B-B1CE-B928-6D9A-AA8AE13D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5DBA9-656F-BC87-42F7-7BC9CD41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B8F4-2611-FF75-ED1C-36A4EB08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71A08-4782-7B8F-1871-2B7D0945A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6487-03FE-BE04-D435-039EF1C2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9DF90-6953-6405-0438-34FD460D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BBE1-57DB-81E8-4474-53BBEF84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6AE1-CAED-58B7-D553-16368D61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F6C3-ED16-4D09-F17F-EDE9DC1E1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83EFD-7480-D90C-DBE0-D3AE4C275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C162B-9F01-0183-8CAC-050590A8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0E4BC-83B8-A209-42D5-1AF46031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B5EB1-601E-83E7-B17C-06FB99D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16B0-0E75-7D08-DE70-E3671CF8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3D8E1-9FBC-52A2-A588-934712162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293FD-4070-964A-E779-BAE8ACF93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2C7A9-0E1B-37F1-8516-2719A6F7C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4138E-CDC6-80CA-5F43-33A9FB26A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4FC8F-43F1-12E1-B776-704F35B7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43487D-8610-E74C-6D72-FEC37546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04E94-E9EC-FDF9-B773-DCDCFCF9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F2A4-FD31-2415-C4FA-7654C774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4813D-EC8B-F5B2-1057-4722BB8F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1B13B-254A-60E9-DEF8-9B866865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ED551-2B14-07B0-A003-EDA9E5D0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364B4-E84E-0A93-044A-71DBC2D5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F167F-2C5C-5617-FDEE-2FD1C855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AB5A4-1EA5-44D0-093B-E853A7F3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D194-4C67-D7BD-6665-D81A3DFC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83FF4-336B-7656-BB7D-5636B1127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B2B2E-F4B4-B23B-04D4-08056AD34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67F8E-867C-F40E-D23D-9BDFCD01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8548B-043F-E32D-E07A-7AECD3F6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9C74F-BFA8-B922-B612-4413DD82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5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79C6-D71E-D956-A508-60F09CD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70545-D36D-573C-01FC-8BBAAC554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2169A-0945-0233-1D23-20CF13D4C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FB966-3B3F-237A-37EF-EF6D2EFD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F199-4EE2-35EF-FA91-752BAA0C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6967-1B10-D3CE-1E13-3343B290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B27D3-62F3-2DA3-FFBA-7FFD1FE0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DFF5E-9873-2BF6-EF11-BF2188DF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CE720-D492-C5ED-F0DD-F9C112F11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1E336-ED7B-44C8-AD1D-C0E57C5CA5FA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D0A0E-B589-9D8B-D158-1AF4257D4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CA268-AFE8-26BE-C311-0E8223F0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69E-5AA6-4E45-ADFF-2825A6C3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0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rr.purdue.edu/members/506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092-F27B-4322-B437-06AED9C5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387" y="2174208"/>
            <a:ext cx="11651226" cy="978060"/>
          </a:xfrm>
        </p:spPr>
        <p:txBody>
          <a:bodyPr>
            <a:normAutofit/>
          </a:bodyPr>
          <a:lstStyle/>
          <a:p>
            <a:r>
              <a:rPr lang="en-US" sz="4800"/>
              <a:t>Visio-Linguistic Brain Encoding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B993B-872E-60C5-23D6-5F07C22B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3792"/>
            <a:ext cx="9144000" cy="833284"/>
          </a:xfrm>
        </p:spPr>
        <p:txBody>
          <a:bodyPr/>
          <a:lstStyle/>
          <a:p>
            <a:r>
              <a:rPr lang="en-US"/>
              <a:t>Subba Reddy Oota</a:t>
            </a:r>
            <a:r>
              <a:rPr lang="en-US" baseline="30000"/>
              <a:t>1,2</a:t>
            </a:r>
            <a:r>
              <a:rPr lang="en-US"/>
              <a:t>, Jashn Arora</a:t>
            </a:r>
            <a:r>
              <a:rPr lang="en-US" baseline="30000"/>
              <a:t>2</a:t>
            </a:r>
            <a:r>
              <a:rPr lang="en-US"/>
              <a:t>, Vijay Rowtula</a:t>
            </a:r>
            <a:r>
              <a:rPr lang="en-US" baseline="30000"/>
              <a:t>2</a:t>
            </a:r>
            <a:r>
              <a:rPr lang="en-US"/>
              <a:t>, Manish Gupta</a:t>
            </a:r>
            <a:r>
              <a:rPr lang="en-US" baseline="30000"/>
              <a:t>2,3</a:t>
            </a:r>
            <a:r>
              <a:rPr lang="en-US"/>
              <a:t>, Bapi Raju Surampudi</a:t>
            </a:r>
            <a:r>
              <a:rPr lang="en-US" baseline="30000"/>
              <a:t>2</a:t>
            </a:r>
            <a:r>
              <a:rPr lang="en-US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BE78357-CB43-0CB2-DCC4-3F34F5487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0"/>
            <a:ext cx="1902372" cy="993913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34659C-EEAC-07A0-9521-1C488792E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29" y="73685"/>
            <a:ext cx="1779204" cy="87537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51235E8-C04F-B9FE-0B93-65DE41E35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11" y="155474"/>
            <a:ext cx="3018502" cy="62077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1E7F5A9-610C-B41B-70E3-B601F2841C49}"/>
              </a:ext>
            </a:extLst>
          </p:cNvPr>
          <p:cNvSpPr txBox="1">
            <a:spLocks/>
          </p:cNvSpPr>
          <p:nvPr/>
        </p:nvSpPr>
        <p:spPr>
          <a:xfrm>
            <a:off x="4676775" y="3540767"/>
            <a:ext cx="2347913" cy="754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August 13, 2022</a:t>
            </a:r>
          </a:p>
          <a:p>
            <a:r>
              <a:rPr lang="en-US" sz="2000"/>
              <a:t>COLING 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A100193-EDB6-B57A-69FF-C5D5D515AEB5}"/>
              </a:ext>
            </a:extLst>
          </p:cNvPr>
          <p:cNvSpPr txBox="1">
            <a:spLocks/>
          </p:cNvSpPr>
          <p:nvPr/>
        </p:nvSpPr>
        <p:spPr>
          <a:xfrm>
            <a:off x="3157537" y="5826817"/>
            <a:ext cx="5876925" cy="30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/>
              <a:t>1</a:t>
            </a:r>
            <a:r>
              <a:rPr lang="en-US"/>
              <a:t>Inria Bordeaux France, </a:t>
            </a:r>
            <a:r>
              <a:rPr lang="en-US" baseline="30000"/>
              <a:t>2</a:t>
            </a:r>
            <a:r>
              <a:rPr lang="en-US"/>
              <a:t>IIIT-Hyderabad, </a:t>
            </a:r>
            <a:r>
              <a:rPr lang="en-US" baseline="30000"/>
              <a:t>3</a:t>
            </a:r>
            <a:r>
              <a:rPr lang="en-US"/>
              <a:t>Microsoft India</a:t>
            </a:r>
          </a:p>
        </p:txBody>
      </p:sp>
    </p:spTree>
    <p:extLst>
      <p:ext uri="{BB962C8B-B14F-4D97-AF65-F5344CB8AC3E}">
        <p14:creationId xmlns:p14="http://schemas.microsoft.com/office/powerpoint/2010/main" val="375566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"/>
    </mc:Choice>
    <mc:Fallback xmlns="">
      <p:transition spd="slow" advTm="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4B68-CF5D-A892-B25C-CA84BBDF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Can image-based and multi-model Transformers accurately perform fMRI encoding?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E2B2AE1-D0D5-D406-CDC7-4010BCB73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" y="1641987"/>
            <a:ext cx="11572568" cy="45523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6BD69-BAD4-3AB7-1B8C-AA0A0587E3EA}"/>
              </a:ext>
            </a:extLst>
          </p:cNvPr>
          <p:cNvSpPr txBox="1"/>
          <p:nvPr/>
        </p:nvSpPr>
        <p:spPr>
          <a:xfrm>
            <a:off x="-2" y="6488668"/>
            <a:ext cx="655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Dosovitskiy et al. 2021, Tan et al. 2019, Harold Li et al. 2019</a:t>
            </a:r>
          </a:p>
        </p:txBody>
      </p:sp>
    </p:spTree>
    <p:extLst>
      <p:ext uri="{BB962C8B-B14F-4D97-AF65-F5344CB8AC3E}">
        <p14:creationId xmlns:p14="http://schemas.microsoft.com/office/powerpoint/2010/main" val="57953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B73A-5366-9BE8-3D50-9C8B4294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80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Models used: Multi-Modal 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AA42A-8536-E9D7-A273-B7D56371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60" y="2291225"/>
            <a:ext cx="3715421" cy="2682054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A202A1-2F7E-BB5F-1D8A-548DE059E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91225"/>
            <a:ext cx="4395021" cy="268205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63C03C4-CDA3-6535-CF9C-CE8CADBFB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40" y="2291225"/>
            <a:ext cx="3587600" cy="2682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566CE-EA76-3EF2-F29A-B640D36C37D8}"/>
              </a:ext>
            </a:extLst>
          </p:cNvPr>
          <p:cNvSpPr txBox="1"/>
          <p:nvPr/>
        </p:nvSpPr>
        <p:spPr>
          <a:xfrm>
            <a:off x="1045959" y="5050311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CLIP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2551F-0A8F-C3BF-44F5-E7C161F47B14}"/>
              </a:ext>
            </a:extLst>
          </p:cNvPr>
          <p:cNvSpPr txBox="1"/>
          <p:nvPr/>
        </p:nvSpPr>
        <p:spPr>
          <a:xfrm>
            <a:off x="5228999" y="5050311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LXMERT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F2E77-7DFC-134E-49AA-B8C051031BA5}"/>
              </a:ext>
            </a:extLst>
          </p:cNvPr>
          <p:cNvSpPr txBox="1"/>
          <p:nvPr/>
        </p:nvSpPr>
        <p:spPr>
          <a:xfrm>
            <a:off x="9348129" y="5050311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VisualBERT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2104D-636D-378B-3065-CBE83157BAE1}"/>
              </a:ext>
            </a:extLst>
          </p:cNvPr>
          <p:cNvSpPr txBox="1"/>
          <p:nvPr/>
        </p:nvSpPr>
        <p:spPr>
          <a:xfrm>
            <a:off x="-2" y="6488668"/>
            <a:ext cx="5610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Radford et al. 2021, Tan et al. 2019, Harold Li et al. 2019</a:t>
            </a:r>
          </a:p>
        </p:txBody>
      </p:sp>
    </p:spTree>
    <p:extLst>
      <p:ext uri="{BB962C8B-B14F-4D97-AF65-F5344CB8AC3E}">
        <p14:creationId xmlns:p14="http://schemas.microsoft.com/office/powerpoint/2010/main" val="17231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B73A-5366-9BE8-3D50-9C8B4294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80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Models used: Image Transformers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EBD9D36-CCB3-023D-FFD2-D4F2ADF4F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284950"/>
            <a:ext cx="3710757" cy="25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FF6C972-0D91-9DA7-445F-7A1C5E42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2284950"/>
            <a:ext cx="4395021" cy="2556388"/>
          </a:xfrm>
          <a:prstGeom prst="rect">
            <a:avLst/>
          </a:prstGeom>
        </p:spPr>
      </p:pic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74FAD6-1C71-027F-A3D8-2FC8AA35F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37" y="2284950"/>
            <a:ext cx="3587600" cy="2487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879F6-E404-6482-33F4-797D1D3C8E7F}"/>
              </a:ext>
            </a:extLst>
          </p:cNvPr>
          <p:cNvSpPr txBox="1"/>
          <p:nvPr/>
        </p:nvSpPr>
        <p:spPr>
          <a:xfrm>
            <a:off x="1048292" y="5050311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ViT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31591-EF62-666E-134A-91BFC9E7CD45}"/>
              </a:ext>
            </a:extLst>
          </p:cNvPr>
          <p:cNvSpPr txBox="1"/>
          <p:nvPr/>
        </p:nvSpPr>
        <p:spPr>
          <a:xfrm>
            <a:off x="5228998" y="5050311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BEiT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60C19-5530-E226-240A-42AD543C7B36}"/>
              </a:ext>
            </a:extLst>
          </p:cNvPr>
          <p:cNvSpPr txBox="1"/>
          <p:nvPr/>
        </p:nvSpPr>
        <p:spPr>
          <a:xfrm>
            <a:off x="9348126" y="5050311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DEiT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C18E1-19FB-D0D7-C407-E1C78FCEE6D7}"/>
              </a:ext>
            </a:extLst>
          </p:cNvPr>
          <p:cNvSpPr txBox="1"/>
          <p:nvPr/>
        </p:nvSpPr>
        <p:spPr>
          <a:xfrm>
            <a:off x="-2" y="6488668"/>
            <a:ext cx="655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Dosovitskiy et al. 2021, Hangbo et al. 2021, Touvron et al. 2021</a:t>
            </a:r>
          </a:p>
        </p:txBody>
      </p:sp>
    </p:spTree>
    <p:extLst>
      <p:ext uri="{BB962C8B-B14F-4D97-AF65-F5344CB8AC3E}">
        <p14:creationId xmlns:p14="http://schemas.microsoft.com/office/powerpoint/2010/main" val="13436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B73A-5366-9BE8-3D50-9C8B4294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80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/>
              <a:t>Models used: CNNs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F198A0-F92A-EFB4-DAC4-C249FCE0B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8" y="928102"/>
            <a:ext cx="4678979" cy="223626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AFE385-3108-3904-6E60-4E0662267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8102"/>
            <a:ext cx="5132440" cy="2236268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EC5A1B75-ED83-3629-2A90-7FF4AF26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93631"/>
            <a:ext cx="5780193" cy="223626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BB1AF3E-1481-F325-C4E1-061A69E11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8" y="3693631"/>
            <a:ext cx="4678979" cy="2236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DE29B-6BFA-665C-C99C-FA4680485CDB}"/>
              </a:ext>
            </a:extLst>
          </p:cNvPr>
          <p:cNvSpPr txBox="1"/>
          <p:nvPr/>
        </p:nvSpPr>
        <p:spPr>
          <a:xfrm>
            <a:off x="1724386" y="3164369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VGGNET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020A0-2D96-1438-75AA-46622EEFB841}"/>
              </a:ext>
            </a:extLst>
          </p:cNvPr>
          <p:cNvSpPr txBox="1"/>
          <p:nvPr/>
        </p:nvSpPr>
        <p:spPr>
          <a:xfrm>
            <a:off x="7731309" y="3228945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RESNET50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D7E0A-1CC4-0179-88D9-641AFAD0E53A}"/>
              </a:ext>
            </a:extLst>
          </p:cNvPr>
          <p:cNvSpPr txBox="1"/>
          <p:nvPr/>
        </p:nvSpPr>
        <p:spPr>
          <a:xfrm>
            <a:off x="1724386" y="5929898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InceptionV2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3CE5-6B4D-0568-EA7B-2EF6019DD0F5}"/>
              </a:ext>
            </a:extLst>
          </p:cNvPr>
          <p:cNvSpPr txBox="1"/>
          <p:nvPr/>
        </p:nvSpPr>
        <p:spPr>
          <a:xfrm>
            <a:off x="7731309" y="5929898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EfficientNET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6F8A0-61B1-D13E-5DF9-692E1957D226}"/>
              </a:ext>
            </a:extLst>
          </p:cNvPr>
          <p:cNvSpPr txBox="1"/>
          <p:nvPr/>
        </p:nvSpPr>
        <p:spPr>
          <a:xfrm>
            <a:off x="-2" y="6488668"/>
            <a:ext cx="6896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Simonyan et al. 2014, He et al. 2016, Szegedy et al. 2017, Tan et 2019 </a:t>
            </a:r>
          </a:p>
        </p:txBody>
      </p:sp>
    </p:spTree>
    <p:extLst>
      <p:ext uri="{BB962C8B-B14F-4D97-AF65-F5344CB8AC3E}">
        <p14:creationId xmlns:p14="http://schemas.microsoft.com/office/powerpoint/2010/main" val="28041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A06D2E9E-0D13-6DCE-0AA3-482E9E5C6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9" b="47251"/>
          <a:stretch/>
        </p:blipFill>
        <p:spPr>
          <a:xfrm>
            <a:off x="285986" y="1279002"/>
            <a:ext cx="9096139" cy="1544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08961-08D3-426F-B83A-16F0FBB1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5938"/>
            <a:ext cx="10515600" cy="63787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Dataset Details</a:t>
            </a:r>
            <a:endParaRPr lang="en-US" sz="40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16CAB7-BAF1-4B4A-243D-04709029C637}"/>
              </a:ext>
            </a:extLst>
          </p:cNvPr>
          <p:cNvSpPr/>
          <p:nvPr/>
        </p:nvSpPr>
        <p:spPr>
          <a:xfrm>
            <a:off x="9785519" y="1999811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66DC4-02A2-6874-1A37-D71EACD71E12}"/>
              </a:ext>
            </a:extLst>
          </p:cNvPr>
          <p:cNvSpPr txBox="1"/>
          <p:nvPr/>
        </p:nvSpPr>
        <p:spPr>
          <a:xfrm>
            <a:off x="10282554" y="1954686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Periera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B444C4-F4EA-5E9C-831F-E20BEA4F885F}"/>
              </a:ext>
            </a:extLst>
          </p:cNvPr>
          <p:cNvSpPr/>
          <p:nvPr/>
        </p:nvSpPr>
        <p:spPr>
          <a:xfrm>
            <a:off x="90488" y="1414528"/>
            <a:ext cx="1509712" cy="13807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B9B9EA-838C-E3B7-055D-EC7FD1FD1F3E}"/>
              </a:ext>
            </a:extLst>
          </p:cNvPr>
          <p:cNvSpPr txBox="1"/>
          <p:nvPr/>
        </p:nvSpPr>
        <p:spPr>
          <a:xfrm>
            <a:off x="-1" y="6462369"/>
            <a:ext cx="378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Periera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2018, Nadine et al. 2019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4C53-7714-D541-CDE8-7C326803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87F2FAFA-599C-87BE-5899-0AB402BED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3200151"/>
            <a:ext cx="7381875" cy="2779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AB6F5-EE3A-82A0-DBB6-665F1D30AB87}"/>
              </a:ext>
            </a:extLst>
          </p:cNvPr>
          <p:cNvSpPr txBox="1"/>
          <p:nvPr/>
        </p:nvSpPr>
        <p:spPr>
          <a:xfrm>
            <a:off x="10330178" y="4236139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BOLD5000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A3CB63-F36A-9855-050A-C23554C93B8F}"/>
              </a:ext>
            </a:extLst>
          </p:cNvPr>
          <p:cNvSpPr/>
          <p:nvPr/>
        </p:nvSpPr>
        <p:spPr>
          <a:xfrm>
            <a:off x="9785519" y="4302415"/>
            <a:ext cx="458935" cy="30986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8E1B6B-F51E-2564-02EB-CEDA33204043}"/>
              </a:ext>
            </a:extLst>
          </p:cNvPr>
          <p:cNvCxnSpPr>
            <a:stCxn id="20" idx="7"/>
          </p:cNvCxnSpPr>
          <p:nvPr/>
        </p:nvCxnSpPr>
        <p:spPr>
          <a:xfrm flipV="1">
            <a:off x="1379108" y="1028700"/>
            <a:ext cx="611617" cy="588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888A7D-F8A7-6AFB-0E01-20E06CFA6935}"/>
              </a:ext>
            </a:extLst>
          </p:cNvPr>
          <p:cNvSpPr txBox="1"/>
          <p:nvPr/>
        </p:nvSpPr>
        <p:spPr>
          <a:xfrm>
            <a:off x="1504950" y="652363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>
                <a:solidFill>
                  <a:prstClr val="black"/>
                </a:solidFill>
                <a:latin typeface="Calibri" panose="020F0502020204030204"/>
              </a:rPr>
              <a:t>Concept+Picture (Bird)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03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0" grpId="0" animBg="1"/>
      <p:bldP spid="13" grpId="0"/>
      <p:bldP spid="1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A3B2-4999-8CA9-AEE4-9B419B1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4"/>
            <a:ext cx="10515600" cy="918926"/>
          </a:xfrm>
        </p:spPr>
        <p:txBody>
          <a:bodyPr>
            <a:normAutofit/>
          </a:bodyPr>
          <a:lstStyle/>
          <a:p>
            <a:r>
              <a:rPr lang="en-US" sz="4000"/>
              <a:t>Evaluation Metrics: 2V2 and Pearson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64AD3E8-5FAC-7DA5-2857-04C01194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7" y="1794088"/>
            <a:ext cx="5170492" cy="37813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E07C3-F57D-5388-9C56-7DC44CF0B7D1}"/>
              </a:ext>
            </a:extLst>
          </p:cNvPr>
          <p:cNvSpPr txBox="1"/>
          <p:nvPr/>
        </p:nvSpPr>
        <p:spPr>
          <a:xfrm>
            <a:off x="2950722" y="5731652"/>
            <a:ext cx="152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2V2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EE0CA-3A78-542D-B26E-506DBDFB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8169FE-E026-B439-5467-3296DC322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1" y="2907572"/>
            <a:ext cx="4286250" cy="1295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878355-65CE-0340-1A72-037B92EBADAA}"/>
              </a:ext>
            </a:extLst>
          </p:cNvPr>
          <p:cNvSpPr/>
          <p:nvPr/>
        </p:nvSpPr>
        <p:spPr>
          <a:xfrm>
            <a:off x="542925" y="2038350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26692-9E31-5C1A-49A5-127E166AD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6" y="2104805"/>
            <a:ext cx="160034" cy="2133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14F229-EA37-3094-7360-828F505E5063}"/>
              </a:ext>
            </a:extLst>
          </p:cNvPr>
          <p:cNvSpPr/>
          <p:nvPr/>
        </p:nvSpPr>
        <p:spPr>
          <a:xfrm>
            <a:off x="542925" y="3208984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21A49-1248-476A-DEAB-286E23AF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9" y="3260197"/>
            <a:ext cx="198137" cy="243861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730477DB-7DB7-0E56-E9B0-CC9695EA330E}"/>
              </a:ext>
            </a:extLst>
          </p:cNvPr>
          <p:cNvSpPr/>
          <p:nvPr/>
        </p:nvSpPr>
        <p:spPr>
          <a:xfrm>
            <a:off x="1009781" y="2165343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F989B3-5E20-DF3D-2AE5-E98CD3053103}"/>
              </a:ext>
            </a:extLst>
          </p:cNvPr>
          <p:cNvSpPr/>
          <p:nvPr/>
        </p:nvSpPr>
        <p:spPr>
          <a:xfrm>
            <a:off x="1009781" y="3336918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73440-BCF0-7BEB-C26C-AAB2ABFFB6A9}"/>
              </a:ext>
            </a:extLst>
          </p:cNvPr>
          <p:cNvSpPr/>
          <p:nvPr/>
        </p:nvSpPr>
        <p:spPr>
          <a:xfrm>
            <a:off x="6444371" y="2038350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C35CA2-55AC-990F-DCA8-6A047E86F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46" y="2097184"/>
            <a:ext cx="175275" cy="22862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902F807-9CE3-39CD-2444-598BC49D8234}"/>
              </a:ext>
            </a:extLst>
          </p:cNvPr>
          <p:cNvSpPr/>
          <p:nvPr/>
        </p:nvSpPr>
        <p:spPr>
          <a:xfrm>
            <a:off x="6444371" y="3163774"/>
            <a:ext cx="428626" cy="346288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B2B680-48F3-93CF-7092-AE99C24E7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4" y="3207367"/>
            <a:ext cx="213378" cy="259102"/>
          </a:xfrm>
          <a:prstGeom prst="rect">
            <a:avLst/>
          </a:prstGeom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CA891EDD-C024-2304-3D75-C543ADE0279B}"/>
              </a:ext>
            </a:extLst>
          </p:cNvPr>
          <p:cNvSpPr/>
          <p:nvPr/>
        </p:nvSpPr>
        <p:spPr>
          <a:xfrm rot="10800000">
            <a:off x="6263544" y="3289183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676CD407-97EA-6201-0C93-C4FBAC97BB94}"/>
              </a:ext>
            </a:extLst>
          </p:cNvPr>
          <p:cNvSpPr/>
          <p:nvPr/>
        </p:nvSpPr>
        <p:spPr>
          <a:xfrm rot="10800000">
            <a:off x="6274157" y="2165343"/>
            <a:ext cx="155926" cy="95470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B7D4F41E-BA60-AAAD-A5AD-01E486427BE6}"/>
              </a:ext>
            </a:extLst>
          </p:cNvPr>
          <p:cNvSpPr/>
          <p:nvPr/>
        </p:nvSpPr>
        <p:spPr>
          <a:xfrm rot="12794567">
            <a:off x="9544933" y="4243504"/>
            <a:ext cx="438150" cy="127571"/>
          </a:xfrm>
          <a:prstGeom prst="lef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EB7FAF-41B4-3A6D-1EB2-0E18888636FC}"/>
              </a:ext>
            </a:extLst>
          </p:cNvPr>
          <p:cNvSpPr txBox="1"/>
          <p:nvPr/>
        </p:nvSpPr>
        <p:spPr>
          <a:xfrm>
            <a:off x="9383893" y="4404532"/>
            <a:ext cx="151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Cosine distance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AC0F9-6005-3320-7BAB-59304841CA6C}"/>
              </a:ext>
            </a:extLst>
          </p:cNvPr>
          <p:cNvSpPr txBox="1"/>
          <p:nvPr/>
        </p:nvSpPr>
        <p:spPr>
          <a:xfrm>
            <a:off x="0" y="646236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Toneva et al. 2020  </a:t>
            </a:r>
          </a:p>
        </p:txBody>
      </p:sp>
    </p:spTree>
    <p:extLst>
      <p:ext uri="{BB962C8B-B14F-4D97-AF65-F5344CB8AC3E}">
        <p14:creationId xmlns:p14="http://schemas.microsoft.com/office/powerpoint/2010/main" val="692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FE2E-041D-8ABB-05E0-9D6D9D7F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97"/>
            <a:ext cx="10515600" cy="644525"/>
          </a:xfrm>
        </p:spPr>
        <p:txBody>
          <a:bodyPr>
            <a:normAutofit fontScale="90000"/>
          </a:bodyPr>
          <a:lstStyle/>
          <a:p>
            <a:r>
              <a:rPr lang="en-US"/>
              <a:t>Encoding performance (BOLD5000)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E5D53A-F07C-B352-6F62-E7A410385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3395"/>
            <a:ext cx="10439401" cy="583052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1D39D3-89DC-B17A-B21E-23DE87024AA6}"/>
              </a:ext>
            </a:extLst>
          </p:cNvPr>
          <p:cNvSpPr/>
          <p:nvPr/>
        </p:nvSpPr>
        <p:spPr>
          <a:xfrm>
            <a:off x="4019550" y="973394"/>
            <a:ext cx="885825" cy="22675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5FFCBB-E4B6-CCFE-41C9-6817986C8F17}"/>
              </a:ext>
            </a:extLst>
          </p:cNvPr>
          <p:cNvSpPr/>
          <p:nvPr/>
        </p:nvSpPr>
        <p:spPr>
          <a:xfrm>
            <a:off x="1314450" y="973394"/>
            <a:ext cx="1619250" cy="22675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7DDF98-B6EB-E71C-1296-56AE01231C3E}"/>
              </a:ext>
            </a:extLst>
          </p:cNvPr>
          <p:cNvSpPr/>
          <p:nvPr/>
        </p:nvSpPr>
        <p:spPr>
          <a:xfrm>
            <a:off x="838200" y="2105025"/>
            <a:ext cx="304800" cy="1752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8BB547-AE06-5BE8-F37B-2DB556103329}"/>
              </a:ext>
            </a:extLst>
          </p:cNvPr>
          <p:cNvSpPr/>
          <p:nvPr/>
        </p:nvSpPr>
        <p:spPr>
          <a:xfrm>
            <a:off x="838200" y="4363322"/>
            <a:ext cx="304800" cy="1752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88104B-C5FF-912E-DE8A-634204F4E3FD}"/>
              </a:ext>
            </a:extLst>
          </p:cNvPr>
          <p:cNvSpPr/>
          <p:nvPr/>
        </p:nvSpPr>
        <p:spPr>
          <a:xfrm>
            <a:off x="3057525" y="973394"/>
            <a:ext cx="962025" cy="2267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08E1DF-D72A-3FAE-1BE5-9ED0F716C491}"/>
              </a:ext>
            </a:extLst>
          </p:cNvPr>
          <p:cNvSpPr/>
          <p:nvPr/>
        </p:nvSpPr>
        <p:spPr>
          <a:xfrm>
            <a:off x="2576512" y="1386144"/>
            <a:ext cx="1919288" cy="2267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60426D-0319-5F08-29C1-208A1EDD1661}"/>
              </a:ext>
            </a:extLst>
          </p:cNvPr>
          <p:cNvSpPr/>
          <p:nvPr/>
        </p:nvSpPr>
        <p:spPr>
          <a:xfrm>
            <a:off x="6234112" y="1386143"/>
            <a:ext cx="1338263" cy="2267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2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FE2E-041D-8ABB-05E0-9D6D9D7F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97"/>
            <a:ext cx="10515600" cy="644525"/>
          </a:xfrm>
        </p:spPr>
        <p:txBody>
          <a:bodyPr>
            <a:normAutofit fontScale="90000"/>
          </a:bodyPr>
          <a:lstStyle/>
          <a:p>
            <a:r>
              <a:rPr lang="en-US"/>
              <a:t>Encoding performance (Periera)</a:t>
            </a:r>
          </a:p>
        </p:txBody>
      </p:sp>
      <p:pic>
        <p:nvPicPr>
          <p:cNvPr id="7" name="Content Placeholder 6" descr="A picture containing writing implement, stationary, computer, indoor&#10;&#10;Description automatically generated">
            <a:extLst>
              <a:ext uri="{FF2B5EF4-FFF2-40B4-BE49-F238E27FC236}">
                <a16:creationId xmlns:a16="http://schemas.microsoft.com/office/drawing/2014/main" id="{AA710E90-B511-05DD-2CD0-CD26F3FF9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2555"/>
            <a:ext cx="10515600" cy="565354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B62327-76B9-E6AC-A8C1-012E47DD4CED}"/>
              </a:ext>
            </a:extLst>
          </p:cNvPr>
          <p:cNvSpPr/>
          <p:nvPr/>
        </p:nvSpPr>
        <p:spPr>
          <a:xfrm>
            <a:off x="4448175" y="1005349"/>
            <a:ext cx="885825" cy="22675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E2403F-C5BD-C086-C3A2-96665EC2315A}"/>
              </a:ext>
            </a:extLst>
          </p:cNvPr>
          <p:cNvSpPr/>
          <p:nvPr/>
        </p:nvSpPr>
        <p:spPr>
          <a:xfrm>
            <a:off x="1752600" y="1022555"/>
            <a:ext cx="1619250" cy="22675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2D733E-4DCF-6E60-25AF-FC0078AAB749}"/>
              </a:ext>
            </a:extLst>
          </p:cNvPr>
          <p:cNvSpPr/>
          <p:nvPr/>
        </p:nvSpPr>
        <p:spPr>
          <a:xfrm>
            <a:off x="838200" y="2105025"/>
            <a:ext cx="304800" cy="1752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3A25E2-EED5-C68B-08DC-D0E4594B9C3F}"/>
              </a:ext>
            </a:extLst>
          </p:cNvPr>
          <p:cNvSpPr/>
          <p:nvPr/>
        </p:nvSpPr>
        <p:spPr>
          <a:xfrm>
            <a:off x="838200" y="4363322"/>
            <a:ext cx="304800" cy="1752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0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2D0B-0CC7-CD1F-E017-447B513C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93"/>
            <a:ext cx="10515600" cy="749300"/>
          </a:xfrm>
        </p:spPr>
        <p:txBody>
          <a:bodyPr/>
          <a:lstStyle/>
          <a:p>
            <a:r>
              <a:rPr lang="en-US"/>
              <a:t>Model size vs Efficacy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6E9AEB0-0C48-9510-8B7B-C34DE0002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7" y="1563749"/>
            <a:ext cx="5671192" cy="46981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64200E-94FB-9D84-C170-5CAD310CF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49"/>
            <a:ext cx="5936663" cy="4817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081496-A5FB-8ED4-6E77-2B549DE5757B}"/>
              </a:ext>
            </a:extLst>
          </p:cNvPr>
          <p:cNvSpPr txBox="1"/>
          <p:nvPr/>
        </p:nvSpPr>
        <p:spPr>
          <a:xfrm>
            <a:off x="8133420" y="6381135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Periera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76201-2CD4-825E-F217-DDDE9A61A93A}"/>
              </a:ext>
            </a:extLst>
          </p:cNvPr>
          <p:cNvSpPr txBox="1"/>
          <p:nvPr/>
        </p:nvSpPr>
        <p:spPr>
          <a:xfrm>
            <a:off x="2064022" y="6381135"/>
            <a:ext cx="1861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BOLD5000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9DBE70-9924-CCAA-EFB0-C2B30DCB7576}"/>
              </a:ext>
            </a:extLst>
          </p:cNvPr>
          <p:cNvSpPr/>
          <p:nvPr/>
        </p:nvSpPr>
        <p:spPr>
          <a:xfrm>
            <a:off x="5076825" y="3352800"/>
            <a:ext cx="838200" cy="7493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9A9531-4241-5595-0912-3E2E0BA52540}"/>
              </a:ext>
            </a:extLst>
          </p:cNvPr>
          <p:cNvSpPr/>
          <p:nvPr/>
        </p:nvSpPr>
        <p:spPr>
          <a:xfrm>
            <a:off x="11203988" y="3352800"/>
            <a:ext cx="838200" cy="7493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2D0B-0CC7-CD1F-E017-447B513C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749300"/>
          </a:xfrm>
        </p:spPr>
        <p:txBody>
          <a:bodyPr/>
          <a:lstStyle/>
          <a:p>
            <a:r>
              <a:rPr lang="en-US"/>
              <a:t>Single Stream vs Dual Stream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8CD01C2-05C4-748D-62A1-978EB22F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10" y="2723535"/>
            <a:ext cx="9419304" cy="255638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3DAB05-3409-26FD-5AF5-74A955DD940F}"/>
              </a:ext>
            </a:extLst>
          </p:cNvPr>
          <p:cNvCxnSpPr/>
          <p:nvPr/>
        </p:nvCxnSpPr>
        <p:spPr>
          <a:xfrm flipH="1">
            <a:off x="1476375" y="3600450"/>
            <a:ext cx="932835" cy="485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C23FED-A184-4413-C7F5-C1FB1E96AD9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76375" y="4001729"/>
            <a:ext cx="932835" cy="84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607122-8521-CEC9-5F04-805CE9B1F9AD}"/>
              </a:ext>
            </a:extLst>
          </p:cNvPr>
          <p:cNvCxnSpPr>
            <a:cxnSpLocks/>
          </p:cNvCxnSpPr>
          <p:nvPr/>
        </p:nvCxnSpPr>
        <p:spPr>
          <a:xfrm flipH="1" flipV="1">
            <a:off x="1476375" y="4086225"/>
            <a:ext cx="932835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FFC85B-0EDA-C97F-3A5D-488F168631BD}"/>
              </a:ext>
            </a:extLst>
          </p:cNvPr>
          <p:cNvSpPr txBox="1"/>
          <p:nvPr/>
        </p:nvSpPr>
        <p:spPr>
          <a:xfrm>
            <a:off x="-92711" y="3662917"/>
            <a:ext cx="1861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rgbClr val="FF0000"/>
                </a:solidFill>
                <a:latin typeface="Calibri" panose="020F0502020204030204"/>
              </a:rPr>
              <a:t>Dual Stream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280D6A-0F26-8735-4C13-B197B4EBC7AA}"/>
              </a:ext>
            </a:extLst>
          </p:cNvPr>
          <p:cNvCxnSpPr/>
          <p:nvPr/>
        </p:nvCxnSpPr>
        <p:spPr>
          <a:xfrm>
            <a:off x="4410075" y="4572000"/>
            <a:ext cx="866775" cy="1200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ACA12B-DA0A-6FDF-016D-6703B5ABE359}"/>
              </a:ext>
            </a:extLst>
          </p:cNvPr>
          <p:cNvSpPr txBox="1"/>
          <p:nvPr/>
        </p:nvSpPr>
        <p:spPr>
          <a:xfrm>
            <a:off x="4246250" y="5772150"/>
            <a:ext cx="206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rgbClr val="0070C0"/>
                </a:solidFill>
                <a:latin typeface="Calibri" panose="020F0502020204030204"/>
              </a:rPr>
              <a:t>Single Stream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E5A8E6-0B57-78F7-D391-577AD50799E8}"/>
              </a:ext>
            </a:extLst>
          </p:cNvPr>
          <p:cNvSpPr/>
          <p:nvPr/>
        </p:nvSpPr>
        <p:spPr>
          <a:xfrm>
            <a:off x="2515910" y="3320017"/>
            <a:ext cx="932835" cy="485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C3C5F4-4236-44B8-24A1-E6FDD9260FA8}"/>
              </a:ext>
            </a:extLst>
          </p:cNvPr>
          <p:cNvSpPr/>
          <p:nvPr/>
        </p:nvSpPr>
        <p:spPr>
          <a:xfrm>
            <a:off x="2515910" y="3758841"/>
            <a:ext cx="1646515" cy="485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365062-0DB0-4CAD-6B6B-6FE100615C9F}"/>
              </a:ext>
            </a:extLst>
          </p:cNvPr>
          <p:cNvSpPr/>
          <p:nvPr/>
        </p:nvSpPr>
        <p:spPr>
          <a:xfrm>
            <a:off x="2573035" y="4752975"/>
            <a:ext cx="158939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26C784-EC8B-2E88-452C-495CF1764074}"/>
              </a:ext>
            </a:extLst>
          </p:cNvPr>
          <p:cNvSpPr/>
          <p:nvPr/>
        </p:nvSpPr>
        <p:spPr>
          <a:xfrm>
            <a:off x="2476807" y="4267201"/>
            <a:ext cx="2047568" cy="48577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9617-C2F9-41EA-83D8-0F3C9578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/>
              <a:t>is fMRI?</a:t>
            </a:r>
            <a:endParaRPr lang="en-US" dirty="0"/>
          </a:p>
        </p:txBody>
      </p:sp>
      <p:pic>
        <p:nvPicPr>
          <p:cNvPr id="4" name="brain_decoding">
            <a:hlinkClick r:id="" action="ppaction://media"/>
            <a:extLst>
              <a:ext uri="{FF2B5EF4-FFF2-40B4-BE49-F238E27FC236}">
                <a16:creationId xmlns:a16="http://schemas.microsoft.com/office/drawing/2014/main" id="{B736B5EA-DC4E-4255-9E50-E1C1BF2332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0233" y="136525"/>
            <a:ext cx="4333568" cy="2625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5731D-7D37-036D-F9E0-5B551768B3F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https://www.biopac.com/events/fmri-psych/</a:t>
            </a:r>
          </a:p>
        </p:txBody>
      </p:sp>
      <p:pic>
        <p:nvPicPr>
          <p:cNvPr id="7" name="Picture 6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11A53336-E0B1-BEAE-275E-503E3B166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95" y="3549553"/>
            <a:ext cx="2791132" cy="2163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F92BBF-B6D7-0964-34FE-FD3CED7F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E9A72-845D-7D62-58FD-B342993D2EDE}"/>
              </a:ext>
            </a:extLst>
          </p:cNvPr>
          <p:cNvSpPr txBox="1"/>
          <p:nvPr/>
        </p:nvSpPr>
        <p:spPr>
          <a:xfrm>
            <a:off x="6724651" y="2760018"/>
            <a:ext cx="4924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A vision-language task in the scanner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0E5E1-82C9-4702-B414-D6810F9BA4FF}"/>
              </a:ext>
            </a:extLst>
          </p:cNvPr>
          <p:cNvSpPr txBox="1"/>
          <p:nvPr/>
        </p:nvSpPr>
        <p:spPr>
          <a:xfrm>
            <a:off x="1547371" y="4400576"/>
            <a:ext cx="2655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>
                <a:solidFill>
                  <a:prstClr val="black"/>
                </a:solidFill>
                <a:latin typeface="Calibri" panose="020F0502020204030204"/>
              </a:rPr>
              <a:t>Concept + Picture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B97EC-EC02-4667-BBB4-C059F80D7C7E}"/>
              </a:ext>
            </a:extLst>
          </p:cNvPr>
          <p:cNvSpPr txBox="1"/>
          <p:nvPr/>
        </p:nvSpPr>
        <p:spPr>
          <a:xfrm>
            <a:off x="8573443" y="5713265"/>
            <a:ext cx="1735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fMRI Brain Activity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866E4E-8082-26EE-967A-9A2F56D4E9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r="82112" b="35492"/>
          <a:stretch/>
        </p:blipFill>
        <p:spPr>
          <a:xfrm>
            <a:off x="2020821" y="2379246"/>
            <a:ext cx="1709054" cy="1510489"/>
          </a:xfrm>
          <a:prstGeom prst="rect">
            <a:avLst/>
          </a:prstGeom>
        </p:spPr>
      </p:pic>
      <p:pic>
        <p:nvPicPr>
          <p:cNvPr id="1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6B1591-3F7D-329B-7DE3-D2B0DF3A9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8" t="52653" r="3788" b="35493"/>
          <a:stretch/>
        </p:blipFill>
        <p:spPr>
          <a:xfrm>
            <a:off x="2475298" y="3889735"/>
            <a:ext cx="800100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BBE-374C-935F-B19C-CC60EB7D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 fontScale="90000"/>
          </a:bodyPr>
          <a:lstStyle/>
          <a:p>
            <a:r>
              <a:rPr lang="en-US"/>
              <a:t>Is Linguistic Information Important in</a:t>
            </a:r>
            <a:br>
              <a:rPr lang="en-US"/>
            </a:br>
            <a:r>
              <a:rPr lang="en-US"/>
              <a:t>Multi-Modal Transformers?</a:t>
            </a:r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C0D094E7-9E6B-635A-F832-079BC7A0C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98" y="1984580"/>
            <a:ext cx="9655277" cy="4345858"/>
          </a:xfr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296C40-7E7D-71E1-97D2-E95788B7613C}"/>
              </a:ext>
            </a:extLst>
          </p:cNvPr>
          <p:cNvSpPr/>
          <p:nvPr/>
        </p:nvSpPr>
        <p:spPr>
          <a:xfrm>
            <a:off x="2162175" y="2676525"/>
            <a:ext cx="323850" cy="158115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E5F9FC2-3F8E-3852-5FB8-B92F57E17CB1}"/>
              </a:ext>
            </a:extLst>
          </p:cNvPr>
          <p:cNvSpPr/>
          <p:nvPr/>
        </p:nvSpPr>
        <p:spPr>
          <a:xfrm>
            <a:off x="2162175" y="4503481"/>
            <a:ext cx="323850" cy="158115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86123-FB74-1172-C55A-BC9FBEC4392F}"/>
              </a:ext>
            </a:extLst>
          </p:cNvPr>
          <p:cNvSpPr txBox="1"/>
          <p:nvPr/>
        </p:nvSpPr>
        <p:spPr>
          <a:xfrm>
            <a:off x="173989" y="4693891"/>
            <a:ext cx="1861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rgbClr val="FF0000"/>
                </a:solidFill>
                <a:latin typeface="Calibri" panose="020F0502020204030204"/>
              </a:rPr>
              <a:t>Randomize Image-Text pairs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155A5-EFBC-F4BD-DFB4-640843A9BF5C}"/>
              </a:ext>
            </a:extLst>
          </p:cNvPr>
          <p:cNvSpPr txBox="1"/>
          <p:nvPr/>
        </p:nvSpPr>
        <p:spPr>
          <a:xfrm>
            <a:off x="173989" y="2866935"/>
            <a:ext cx="1861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rgbClr val="0070C0"/>
                </a:solidFill>
                <a:latin typeface="Calibri" panose="020F0502020204030204"/>
              </a:rPr>
              <a:t>Correct Image-Text pairs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E044-DF88-7AFA-5B2A-BC342F04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/>
              <a:t>Does Language Influence Vision?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0E05616-0EFA-38BE-2BF7-DEDA2648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6"/>
          <a:stretch/>
        </p:blipFill>
        <p:spPr>
          <a:xfrm>
            <a:off x="589935" y="1907458"/>
            <a:ext cx="5401290" cy="4178710"/>
          </a:xfrm>
        </p:spPr>
      </p:pic>
      <p:pic>
        <p:nvPicPr>
          <p:cNvPr id="6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A7A7C73-FA1D-2BB1-5F88-BBB2439C5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5"/>
          <a:stretch/>
        </p:blipFill>
        <p:spPr>
          <a:xfrm>
            <a:off x="5991225" y="1907458"/>
            <a:ext cx="5483020" cy="41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57EFB-A64A-D064-46A2-B3DF5AC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782955"/>
          </a:xfrm>
        </p:spPr>
        <p:txBody>
          <a:bodyPr/>
          <a:lstStyle/>
          <a:p>
            <a:pPr algn="ctr"/>
            <a:r>
              <a:rPr lang="en-US"/>
              <a:t>Collaborators</a:t>
            </a:r>
          </a:p>
        </p:txBody>
      </p:sp>
      <p:pic>
        <p:nvPicPr>
          <p:cNvPr id="5" name="Content Placeholder 4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0871950-1F00-FBF3-8F7D-2F9BA574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1529079"/>
            <a:ext cx="1673942" cy="1774559"/>
          </a:xfrm>
        </p:spPr>
      </p:pic>
      <p:pic>
        <p:nvPicPr>
          <p:cNvPr id="9" name="Picture 8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F8BA48A8-4050-66B1-9837-9D1419047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33" y="4300729"/>
            <a:ext cx="1673942" cy="1774560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FF311303-907F-5C2E-7E8A-1C7FA06D2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31" y="4300729"/>
            <a:ext cx="1673942" cy="1774560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E432BE8-CB48-933B-6E9F-EA6B62B2E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37" y="1529078"/>
            <a:ext cx="1673942" cy="177455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5B670E-C123-9F08-726D-4C6FA3D1EE07}"/>
              </a:ext>
            </a:extLst>
          </p:cNvPr>
          <p:cNvSpPr/>
          <p:nvPr/>
        </p:nvSpPr>
        <p:spPr>
          <a:xfrm>
            <a:off x="752526" y="3321030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Subba Reddy Oota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1E384D-CB81-3685-9BEA-F81712138CC5}"/>
              </a:ext>
            </a:extLst>
          </p:cNvPr>
          <p:cNvSpPr/>
          <p:nvPr/>
        </p:nvSpPr>
        <p:spPr>
          <a:xfrm>
            <a:off x="5332105" y="3321030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Jashn Arora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817501-FED7-2091-4812-A2511FEA403B}"/>
              </a:ext>
            </a:extLst>
          </p:cNvPr>
          <p:cNvSpPr/>
          <p:nvPr/>
        </p:nvSpPr>
        <p:spPr>
          <a:xfrm>
            <a:off x="9639351" y="3321030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Vijay Rowtula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F0B086-FCAA-BF3F-BEA9-10DB207AF451}"/>
              </a:ext>
            </a:extLst>
          </p:cNvPr>
          <p:cNvSpPr/>
          <p:nvPr/>
        </p:nvSpPr>
        <p:spPr>
          <a:xfrm>
            <a:off x="3177099" y="6092683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Manish Gupta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549849-CBBA-B4EA-808E-0A87473612FC}"/>
              </a:ext>
            </a:extLst>
          </p:cNvPr>
          <p:cNvSpPr/>
          <p:nvPr/>
        </p:nvSpPr>
        <p:spPr>
          <a:xfrm>
            <a:off x="7484345" y="6092682"/>
            <a:ext cx="2155006" cy="38826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NimbusRomNo9L-Regu"/>
              </a:rPr>
              <a:t>Bapi Raju Surampudi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0EC5F60-93D8-27D3-6BF1-6E4DCEA59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32" y="1529078"/>
            <a:ext cx="1673942" cy="17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7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74E9-056F-4ED8-BB5D-0494282F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" y="77088"/>
            <a:ext cx="10515600" cy="5140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Brain Encoding vs Decoding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FEA97E-DA3F-4FBF-8A01-C32631A59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t="1807" r="-1" b="4118"/>
          <a:stretch/>
        </p:blipFill>
        <p:spPr bwMode="auto">
          <a:xfrm>
            <a:off x="4133850" y="1619250"/>
            <a:ext cx="6362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AC45E-59B3-F93A-DC5C-E159EB18297E}"/>
              </a:ext>
            </a:extLst>
          </p:cNvPr>
          <p:cNvSpPr txBox="1"/>
          <p:nvPr/>
        </p:nvSpPr>
        <p:spPr>
          <a:xfrm>
            <a:off x="-68826" y="6411580"/>
            <a:ext cx="273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Haiguang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  <a:hlinkClick r:id="rId3" tooltip="View the profile of Haiguang W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_sansregular"/>
                <a:ea typeface="+mn-ea"/>
                <a:cs typeface="+mn-cs"/>
              </a:rPr>
              <a:t> et al, 2017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9C2C-2ACA-3B1A-F04E-66FBA4F7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CE4CF9-381C-E3AD-B9E5-DC0F042FD2D3}"/>
              </a:ext>
            </a:extLst>
          </p:cNvPr>
          <p:cNvSpPr/>
          <p:nvPr/>
        </p:nvSpPr>
        <p:spPr>
          <a:xfrm>
            <a:off x="5574835" y="906453"/>
            <a:ext cx="1327690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212A589-E49D-CD6F-E04A-0A5E5C67F629}"/>
              </a:ext>
            </a:extLst>
          </p:cNvPr>
          <p:cNvSpPr/>
          <p:nvPr/>
        </p:nvSpPr>
        <p:spPr>
          <a:xfrm rot="10800000">
            <a:off x="5742988" y="5721359"/>
            <a:ext cx="1327690" cy="614363"/>
          </a:xfrm>
          <a:prstGeom prst="right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7CA0A-8127-B617-A3FA-343E89FAB2A5}"/>
              </a:ext>
            </a:extLst>
          </p:cNvPr>
          <p:cNvSpPr txBox="1"/>
          <p:nvPr/>
        </p:nvSpPr>
        <p:spPr>
          <a:xfrm flipH="1">
            <a:off x="5989590" y="5843875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51131-180B-C929-C93B-53DD64F8B0E9}"/>
              </a:ext>
            </a:extLst>
          </p:cNvPr>
          <p:cNvSpPr txBox="1"/>
          <p:nvPr/>
        </p:nvSpPr>
        <p:spPr>
          <a:xfrm>
            <a:off x="3171825" y="829091"/>
            <a:ext cx="215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Representation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3AEB-D2F4-65FF-8263-158731DB74DE}"/>
              </a:ext>
            </a:extLst>
          </p:cNvPr>
          <p:cNvSpPr txBox="1"/>
          <p:nvPr/>
        </p:nvSpPr>
        <p:spPr>
          <a:xfrm>
            <a:off x="3339977" y="5645159"/>
            <a:ext cx="215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  <a:p>
            <a:pPr algn="ctr"/>
            <a:r>
              <a:rPr lang="en-US" sz="2400">
                <a:solidFill>
                  <a:prstClr val="black"/>
                </a:solidFill>
              </a:rPr>
              <a:t>Representation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988F9-5A68-1412-1CC4-0384707B0633}"/>
              </a:ext>
            </a:extLst>
          </p:cNvPr>
          <p:cNvSpPr txBox="1"/>
          <p:nvPr/>
        </p:nvSpPr>
        <p:spPr>
          <a:xfrm>
            <a:off x="7148317" y="989022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E09E1-1307-C9E6-1A2B-BFB560A41F50}"/>
              </a:ext>
            </a:extLst>
          </p:cNvPr>
          <p:cNvSpPr txBox="1"/>
          <p:nvPr/>
        </p:nvSpPr>
        <p:spPr>
          <a:xfrm>
            <a:off x="7316470" y="57977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fMRI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3D012-7D3A-34D6-B4A4-D4695C54EE95}"/>
              </a:ext>
            </a:extLst>
          </p:cNvPr>
          <p:cNvSpPr txBox="1"/>
          <p:nvPr/>
        </p:nvSpPr>
        <p:spPr>
          <a:xfrm>
            <a:off x="1157473" y="4791101"/>
            <a:ext cx="2655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>
                <a:solidFill>
                  <a:prstClr val="black"/>
                </a:solidFill>
                <a:latin typeface="Calibri" panose="020F0502020204030204"/>
              </a:rPr>
              <a:t>Concept + Picture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D8C875-678A-F530-2B01-832E0281C6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r="82112" b="35492"/>
          <a:stretch/>
        </p:blipFill>
        <p:spPr>
          <a:xfrm>
            <a:off x="1630923" y="2769771"/>
            <a:ext cx="1709054" cy="1510489"/>
          </a:xfrm>
          <a:prstGeom prst="rect">
            <a:avLst/>
          </a:prstGeom>
        </p:spPr>
      </p:pic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AD13C6-CE7E-8397-5905-077BB465E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8" t="52653" r="3788" b="35493"/>
          <a:stretch/>
        </p:blipFill>
        <p:spPr>
          <a:xfrm>
            <a:off x="2085400" y="4280260"/>
            <a:ext cx="800100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9" grpId="0"/>
      <p:bldP spid="15" grpId="0"/>
      <p:bldP spid="16" grpId="0"/>
      <p:bldP spid="17" grpId="0"/>
      <p:bldP spid="1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9207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What is Brain Encoding?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E2FB4-27A0-1E56-CC81-716924410D63}"/>
              </a:ext>
            </a:extLst>
          </p:cNvPr>
          <p:cNvSpPr txBox="1"/>
          <p:nvPr/>
        </p:nvSpPr>
        <p:spPr>
          <a:xfrm>
            <a:off x="0" y="6363173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Schrimpf et al. 2021 fMRI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136B-2807-18C8-D5EF-D723C53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AA1643-90B1-5F91-434D-1D37B6FC0222}"/>
              </a:ext>
            </a:extLst>
          </p:cNvPr>
          <p:cNvSpPr/>
          <p:nvPr/>
        </p:nvSpPr>
        <p:spPr>
          <a:xfrm rot="5400000">
            <a:off x="191462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B3652-DED1-329A-5FE4-00416C2DAF2C}"/>
              </a:ext>
            </a:extLst>
          </p:cNvPr>
          <p:cNvSpPr txBox="1"/>
          <p:nvPr/>
        </p:nvSpPr>
        <p:spPr>
          <a:xfrm>
            <a:off x="1858645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</p:txBody>
      </p:sp>
      <p:pic>
        <p:nvPicPr>
          <p:cNvPr id="11" name="Content Placeholder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8B61107-96BA-64B7-F84C-B97BA849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3" y="2715203"/>
            <a:ext cx="4347068" cy="1868852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294E01D-9726-71F5-43E2-CCDD49D4C6E6}"/>
              </a:ext>
            </a:extLst>
          </p:cNvPr>
          <p:cNvSpPr/>
          <p:nvPr/>
        </p:nvSpPr>
        <p:spPr>
          <a:xfrm>
            <a:off x="2870835" y="2990850"/>
            <a:ext cx="1891665" cy="17716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92076"/>
            <a:ext cx="10515600" cy="850832"/>
          </a:xfrm>
        </p:spPr>
        <p:txBody>
          <a:bodyPr>
            <a:normAutofit/>
          </a:bodyPr>
          <a:lstStyle/>
          <a:p>
            <a:r>
              <a:rPr lang="en-US" sz="4000"/>
              <a:t>What is Brain Encoding?</a:t>
            </a:r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7814A7A-479A-23DD-DA8C-9088D04B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/>
          <a:stretch/>
        </p:blipFill>
        <p:spPr>
          <a:xfrm>
            <a:off x="7561971" y="2192376"/>
            <a:ext cx="3791828" cy="291450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5E2FB4-27A0-1E56-CC81-716924410D63}"/>
              </a:ext>
            </a:extLst>
          </p:cNvPr>
          <p:cNvSpPr txBox="1"/>
          <p:nvPr/>
        </p:nvSpPr>
        <p:spPr>
          <a:xfrm>
            <a:off x="0" y="6363173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Schrimpf et al. 2021 fMRI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136B-2807-18C8-D5EF-D723C53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EFAD52-BB98-5F3C-359E-A954C61C46C4}"/>
              </a:ext>
            </a:extLst>
          </p:cNvPr>
          <p:cNvSpPr/>
          <p:nvPr/>
        </p:nvSpPr>
        <p:spPr>
          <a:xfrm rot="5400000">
            <a:off x="989657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B3467-79E2-B9D5-C0DC-88DA2892F408}"/>
              </a:ext>
            </a:extLst>
          </p:cNvPr>
          <p:cNvSpPr txBox="1"/>
          <p:nvPr/>
        </p:nvSpPr>
        <p:spPr>
          <a:xfrm>
            <a:off x="9840595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4ACC26-053D-FB94-8094-77A694305BC7}"/>
              </a:ext>
            </a:extLst>
          </p:cNvPr>
          <p:cNvSpPr/>
          <p:nvPr/>
        </p:nvSpPr>
        <p:spPr>
          <a:xfrm rot="5400000">
            <a:off x="1914621" y="1737409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380DC-75AE-FDEF-6FBF-05DBE9B7FE0A}"/>
              </a:ext>
            </a:extLst>
          </p:cNvPr>
          <p:cNvSpPr txBox="1"/>
          <p:nvPr/>
        </p:nvSpPr>
        <p:spPr>
          <a:xfrm>
            <a:off x="1858645" y="942908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</p:txBody>
      </p:sp>
      <p:pic>
        <p:nvPicPr>
          <p:cNvPr id="13" name="Content Placeholder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E1983FA-6ACF-2F48-3B4A-C583CD02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3" y="2715203"/>
            <a:ext cx="4347068" cy="186885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4F0A97B-BF6B-0D5F-4C4D-BEE6AD87BBBC}"/>
              </a:ext>
            </a:extLst>
          </p:cNvPr>
          <p:cNvSpPr/>
          <p:nvPr/>
        </p:nvSpPr>
        <p:spPr>
          <a:xfrm>
            <a:off x="2870835" y="2990850"/>
            <a:ext cx="1891665" cy="17716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8D63C205-21D5-62A5-33D7-6AC9396D0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/>
          <a:stretch/>
        </p:blipFill>
        <p:spPr>
          <a:xfrm>
            <a:off x="8250062" y="2850046"/>
            <a:ext cx="3765725" cy="27625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EC1B7-EEEB-D5C7-85FC-7FFF6EA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92076"/>
            <a:ext cx="10515600" cy="721735"/>
          </a:xfrm>
        </p:spPr>
        <p:txBody>
          <a:bodyPr>
            <a:normAutofit/>
          </a:bodyPr>
          <a:lstStyle/>
          <a:p>
            <a:r>
              <a:rPr lang="en-US" sz="4000"/>
              <a:t>What is Brain Encoding?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E2FB4-27A0-1E56-CC81-716924410D63}"/>
              </a:ext>
            </a:extLst>
          </p:cNvPr>
          <p:cNvSpPr txBox="1"/>
          <p:nvPr/>
        </p:nvSpPr>
        <p:spPr>
          <a:xfrm>
            <a:off x="0" y="6361215"/>
            <a:ext cx="2545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Schrimpf et al.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136B-2807-18C8-D5EF-D723C53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86BDD-F95F-4181-AE47-1964E683E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EFAD52-BB98-5F3C-359E-A954C61C46C4}"/>
              </a:ext>
            </a:extLst>
          </p:cNvPr>
          <p:cNvSpPr/>
          <p:nvPr/>
        </p:nvSpPr>
        <p:spPr>
          <a:xfrm rot="5400000">
            <a:off x="10554328" y="2089833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B3467-79E2-B9D5-C0DC-88DA2892F408}"/>
              </a:ext>
            </a:extLst>
          </p:cNvPr>
          <p:cNvSpPr txBox="1"/>
          <p:nvPr/>
        </p:nvSpPr>
        <p:spPr>
          <a:xfrm>
            <a:off x="10449139" y="1295332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B3652-DED1-329A-5FE4-00416C2DAF2C}"/>
              </a:ext>
            </a:extLst>
          </p:cNvPr>
          <p:cNvSpPr txBox="1"/>
          <p:nvPr/>
        </p:nvSpPr>
        <p:spPr>
          <a:xfrm>
            <a:off x="1322105" y="1295332"/>
            <a:ext cx="129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FE2413-C851-2E2C-7CD7-BF02F26D34E9}"/>
              </a:ext>
            </a:extLst>
          </p:cNvPr>
          <p:cNvSpPr/>
          <p:nvPr/>
        </p:nvSpPr>
        <p:spPr>
          <a:xfrm>
            <a:off x="5769949" y="4077080"/>
            <a:ext cx="1276350" cy="5429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Ridge Regression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AA1643-90B1-5F91-434D-1D37B6FC0222}"/>
              </a:ext>
            </a:extLst>
          </p:cNvPr>
          <p:cNvSpPr/>
          <p:nvPr/>
        </p:nvSpPr>
        <p:spPr>
          <a:xfrm rot="5400000">
            <a:off x="1378082" y="2089833"/>
            <a:ext cx="1083753" cy="676275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60B1D7-A253-4912-BD93-924410AD1827}"/>
              </a:ext>
            </a:extLst>
          </p:cNvPr>
          <p:cNvSpPr/>
          <p:nvPr/>
        </p:nvSpPr>
        <p:spPr>
          <a:xfrm>
            <a:off x="4842715" y="4133386"/>
            <a:ext cx="857611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D5CA23-BA2C-CD93-9B56-62308C553095}"/>
              </a:ext>
            </a:extLst>
          </p:cNvPr>
          <p:cNvSpPr/>
          <p:nvPr/>
        </p:nvSpPr>
        <p:spPr>
          <a:xfrm>
            <a:off x="7115922" y="4122780"/>
            <a:ext cx="1053924" cy="43031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pic>
        <p:nvPicPr>
          <p:cNvPr id="22" name="Content Placeholder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8EC46B1-6577-C963-0516-B99F58BC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3" y="3079742"/>
            <a:ext cx="4347068" cy="20663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5D6F72-4C30-FD77-6F28-2F3822ABE897}"/>
              </a:ext>
            </a:extLst>
          </p:cNvPr>
          <p:cNvSpPr txBox="1"/>
          <p:nvPr/>
        </p:nvSpPr>
        <p:spPr>
          <a:xfrm>
            <a:off x="5005277" y="3661115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88E13-988B-ACBD-21A3-95BF66DCB926}"/>
              </a:ext>
            </a:extLst>
          </p:cNvPr>
          <p:cNvSpPr txBox="1"/>
          <p:nvPr/>
        </p:nvSpPr>
        <p:spPr>
          <a:xfrm>
            <a:off x="7415751" y="3659262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6B35AE-247C-8E10-9CDA-8483EF91E785}"/>
              </a:ext>
            </a:extLst>
          </p:cNvPr>
          <p:cNvSpPr txBox="1"/>
          <p:nvPr/>
        </p:nvSpPr>
        <p:spPr>
          <a:xfrm>
            <a:off x="6242777" y="3659262"/>
            <a:ext cx="395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4F4AE29A-0FA5-9494-4660-AA09DD7CA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07" y="1655720"/>
            <a:ext cx="4937740" cy="194108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7E260C7-F96C-AF15-DB03-915312DD08DB}"/>
              </a:ext>
            </a:extLst>
          </p:cNvPr>
          <p:cNvSpPr/>
          <p:nvPr/>
        </p:nvSpPr>
        <p:spPr>
          <a:xfrm>
            <a:off x="2870835" y="3343274"/>
            <a:ext cx="1891665" cy="1958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D34728-03D7-0BEF-8FB4-0EC54893D1EC}"/>
              </a:ext>
            </a:extLst>
          </p:cNvPr>
          <p:cNvSpPr txBox="1"/>
          <p:nvPr/>
        </p:nvSpPr>
        <p:spPr>
          <a:xfrm>
            <a:off x="4129992" y="1121788"/>
            <a:ext cx="5016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Pearson Correlation (R) = Corr(Y, W(X))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4" grpId="0"/>
      <p:bldP spid="25" grpId="0"/>
      <p:bldP spid="26" grpId="0"/>
      <p:bldP spid="23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8748-390A-5112-050F-86A39D0C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25" y="129160"/>
            <a:ext cx="11517549" cy="709039"/>
          </a:xfrm>
        </p:spPr>
        <p:txBody>
          <a:bodyPr>
            <a:normAutofit/>
          </a:bodyPr>
          <a:lstStyle/>
          <a:p>
            <a:pPr lvl="3"/>
            <a:r>
              <a:rPr lang="en-US" sz="4000">
                <a:latin typeface="+mj-lt"/>
              </a:rPr>
              <a:t>Most popular models are Transformers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D788-C9DF-3836-370D-15AF652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D58780-FDA6-31F7-11BE-AC59A654E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7" y="1673168"/>
            <a:ext cx="2389748" cy="3384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7E0AB-9747-BF67-51BC-D974166C3D42}"/>
              </a:ext>
            </a:extLst>
          </p:cNvPr>
          <p:cNvSpPr txBox="1"/>
          <p:nvPr/>
        </p:nvSpPr>
        <p:spPr>
          <a:xfrm>
            <a:off x="209963" y="5126808"/>
            <a:ext cx="2474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Transformer language models</a:t>
            </a:r>
          </a:p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77EC9-7407-947D-2D22-4C5482539012}"/>
              </a:ext>
            </a:extLst>
          </p:cNvPr>
          <p:cNvSpPr txBox="1"/>
          <p:nvPr/>
        </p:nvSpPr>
        <p:spPr>
          <a:xfrm>
            <a:off x="-2" y="6488668"/>
            <a:ext cx="655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Vaswani et al. 2017, Dosovitskiy et al. 2021, Harold Li et al. 2019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F37D4A-A127-DDDF-6D17-F7DE4FBC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57" y="1673168"/>
            <a:ext cx="4345858" cy="3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2511D-F1B7-6FEE-2488-022A6C8F4E5E}"/>
              </a:ext>
            </a:extLst>
          </p:cNvPr>
          <p:cNvSpPr txBox="1"/>
          <p:nvPr/>
        </p:nvSpPr>
        <p:spPr>
          <a:xfrm>
            <a:off x="3767497" y="5265307"/>
            <a:ext cx="2474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Vision Transformer (ViT)</a:t>
            </a:r>
          </a:p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8B5B89E-C680-9A86-D41A-F1B9119FD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2" y="1673168"/>
            <a:ext cx="5034117" cy="3453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6B1627-2DB6-41EB-CA46-0D4322EA8EC0}"/>
              </a:ext>
            </a:extLst>
          </p:cNvPr>
          <p:cNvSpPr txBox="1"/>
          <p:nvPr/>
        </p:nvSpPr>
        <p:spPr>
          <a:xfrm>
            <a:off x="8220638" y="5270355"/>
            <a:ext cx="2928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Multi-modal</a:t>
            </a:r>
            <a:r>
              <a:rPr lang="en-US" sz="1800"/>
              <a:t> Transformer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9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8748-390A-5112-050F-86A39D0C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60" y="53671"/>
            <a:ext cx="11986282" cy="915105"/>
          </a:xfrm>
        </p:spPr>
        <p:txBody>
          <a:bodyPr>
            <a:normAutofit/>
          </a:bodyPr>
          <a:lstStyle/>
          <a:p>
            <a:r>
              <a:rPr lang="en-US"/>
              <a:t>Brain encoding for single-mode stimuli: 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C0A7C-4DC5-A5FD-87C2-A5EE44005F11}"/>
              </a:ext>
            </a:extLst>
          </p:cNvPr>
          <p:cNvSpPr txBox="1"/>
          <p:nvPr/>
        </p:nvSpPr>
        <p:spPr>
          <a:xfrm>
            <a:off x="-1" y="6488668"/>
            <a:ext cx="6096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Shrimpf et al. 2019, Shrimpf et al. 2019, Wang et al.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D788-C9DF-3836-370D-15AF652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77B27A2-754B-B795-5462-99BE9914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2" y="1021126"/>
            <a:ext cx="6735753" cy="3574537"/>
          </a:xfr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47DB6F-9811-9B0C-C1C0-89E90430D5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4"/>
          <a:stretch/>
        </p:blipFill>
        <p:spPr>
          <a:xfrm>
            <a:off x="845334" y="2418728"/>
            <a:ext cx="6201257" cy="261998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0F56187-F305-F496-8ED7-28971C059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9" y="3478735"/>
            <a:ext cx="3756579" cy="1393904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1F4792F1-72B5-2808-35A3-E0609A4D0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42" y="3178538"/>
            <a:ext cx="6763578" cy="31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DC0A7C-4DC5-A5FD-87C2-A5EE44005F11}"/>
              </a:ext>
            </a:extLst>
          </p:cNvPr>
          <p:cNvSpPr txBox="1"/>
          <p:nvPr/>
        </p:nvSpPr>
        <p:spPr>
          <a:xfrm>
            <a:off x="-1" y="6488668"/>
            <a:ext cx="6096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Vaswani et al. 2017, Gauthier et al. 2019, Schrimpf et al.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D788-C9DF-3836-370D-15AF6527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6BDD-F95F-4181-AE47-1964E683E3C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D58780-FDA6-31F7-11BE-AC59A654E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85783"/>
            <a:ext cx="3371849" cy="3896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FA106-304E-F2AD-D4F3-A8AA77943A2F}"/>
              </a:ext>
            </a:extLst>
          </p:cNvPr>
          <p:cNvSpPr txBox="1"/>
          <p:nvPr/>
        </p:nvSpPr>
        <p:spPr>
          <a:xfrm>
            <a:off x="8938894" y="5704783"/>
            <a:ext cx="295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Transformer language models</a:t>
            </a:r>
          </a:p>
          <a:p>
            <a:pPr algn="ctr"/>
            <a:r>
              <a:rPr lang="en-US"/>
              <a:t>(BERT, XLM, GPT,…)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F66A581B-F9D8-DEDF-2964-2164A378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402"/>
            <a:ext cx="7248525" cy="3411271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E7A5BEA0-BA70-B3C9-2540-82A9BED6F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7" y="2009397"/>
            <a:ext cx="7430728" cy="35112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F60B4D-638E-F96E-5432-A97A6787B6DF}"/>
              </a:ext>
            </a:extLst>
          </p:cNvPr>
          <p:cNvSpPr txBox="1">
            <a:spLocks/>
          </p:cNvSpPr>
          <p:nvPr/>
        </p:nvSpPr>
        <p:spPr>
          <a:xfrm>
            <a:off x="127060" y="53671"/>
            <a:ext cx="11986282" cy="91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Brain encoding for single-mode stimuli: Text</a:t>
            </a:r>
          </a:p>
        </p:txBody>
      </p:sp>
    </p:spTree>
    <p:extLst>
      <p:ext uri="{BB962C8B-B14F-4D97-AF65-F5344CB8AC3E}">
        <p14:creationId xmlns:p14="http://schemas.microsoft.com/office/powerpoint/2010/main" val="38982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593</Words>
  <Application>Microsoft Office PowerPoint</Application>
  <PresentationFormat>Widescreen</PresentationFormat>
  <Paragraphs>121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NimbusRomNo9L-Regu</vt:lpstr>
      <vt:lpstr>open_sansregular</vt:lpstr>
      <vt:lpstr>Times New Roman</vt:lpstr>
      <vt:lpstr>Office Theme</vt:lpstr>
      <vt:lpstr>Visio-Linguistic Brain Encoding</vt:lpstr>
      <vt:lpstr>What is fMRI?</vt:lpstr>
      <vt:lpstr>Brain Encoding vs Decoding</vt:lpstr>
      <vt:lpstr>What is Brain Encoding?</vt:lpstr>
      <vt:lpstr>What is Brain Encoding?</vt:lpstr>
      <vt:lpstr>What is Brain Encoding?</vt:lpstr>
      <vt:lpstr>Most popular models are Transformers</vt:lpstr>
      <vt:lpstr>Brain encoding for single-mode stimuli: Vision</vt:lpstr>
      <vt:lpstr>PowerPoint Presentation</vt:lpstr>
      <vt:lpstr>Can image-based and multi-model Transformers accurately perform fMRI encoding?</vt:lpstr>
      <vt:lpstr>Models used: Multi-Modal Transformers</vt:lpstr>
      <vt:lpstr>Models used: Image Transformers</vt:lpstr>
      <vt:lpstr>Models used: CNNs</vt:lpstr>
      <vt:lpstr>Dataset Details</vt:lpstr>
      <vt:lpstr>Evaluation Metrics: 2V2 and Pearson</vt:lpstr>
      <vt:lpstr>Encoding performance (BOLD5000)</vt:lpstr>
      <vt:lpstr>Encoding performance (Periera)</vt:lpstr>
      <vt:lpstr>Model size vs Efficacy</vt:lpstr>
      <vt:lpstr>Single Stream vs Dual Stream</vt:lpstr>
      <vt:lpstr>Is Linguistic Information Important in Multi-Modal Transformers?</vt:lpstr>
      <vt:lpstr>Does Language Influence Vision?</vt:lpstr>
      <vt:lpstr>Collaborators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Visio-Linguistic Brain Encoding</dc:title>
  <dc:creator>Oota Reddy</dc:creator>
  <cp:lastModifiedBy>Oota Reddy</cp:lastModifiedBy>
  <cp:revision>79</cp:revision>
  <dcterms:created xsi:type="dcterms:W3CDTF">2022-09-23T20:34:10Z</dcterms:created>
  <dcterms:modified xsi:type="dcterms:W3CDTF">2022-09-25T12:57:00Z</dcterms:modified>
</cp:coreProperties>
</file>